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341" r:id="rId2"/>
    <p:sldId id="513" r:id="rId3"/>
    <p:sldId id="514" r:id="rId4"/>
    <p:sldId id="515" r:id="rId5"/>
    <p:sldId id="516" r:id="rId6"/>
    <p:sldId id="517" r:id="rId7"/>
    <p:sldId id="518" r:id="rId8"/>
    <p:sldId id="519" r:id="rId9"/>
    <p:sldId id="520" r:id="rId10"/>
    <p:sldId id="521" r:id="rId11"/>
    <p:sldId id="559" r:id="rId12"/>
    <p:sldId id="563" r:id="rId13"/>
    <p:sldId id="564" r:id="rId14"/>
    <p:sldId id="565" r:id="rId15"/>
    <p:sldId id="566" r:id="rId16"/>
    <p:sldId id="569" r:id="rId17"/>
    <p:sldId id="570" r:id="rId18"/>
    <p:sldId id="571" r:id="rId19"/>
    <p:sldId id="567" r:id="rId20"/>
    <p:sldId id="568" r:id="rId21"/>
    <p:sldId id="560" r:id="rId22"/>
    <p:sldId id="522" r:id="rId23"/>
    <p:sldId id="523" r:id="rId24"/>
    <p:sldId id="525" r:id="rId25"/>
    <p:sldId id="562" r:id="rId26"/>
    <p:sldId id="540" r:id="rId27"/>
    <p:sldId id="541" r:id="rId28"/>
    <p:sldId id="542" r:id="rId29"/>
    <p:sldId id="543" r:id="rId30"/>
    <p:sldId id="544" r:id="rId31"/>
    <p:sldId id="545" r:id="rId32"/>
    <p:sldId id="546" r:id="rId33"/>
    <p:sldId id="547" r:id="rId34"/>
    <p:sldId id="548" r:id="rId35"/>
    <p:sldId id="549" r:id="rId36"/>
    <p:sldId id="550" r:id="rId37"/>
    <p:sldId id="553" r:id="rId38"/>
    <p:sldId id="551" r:id="rId39"/>
    <p:sldId id="552" r:id="rId40"/>
    <p:sldId id="526" r:id="rId41"/>
    <p:sldId id="534" r:id="rId42"/>
    <p:sldId id="527" r:id="rId43"/>
    <p:sldId id="561" r:id="rId44"/>
    <p:sldId id="529" r:id="rId45"/>
    <p:sldId id="530" r:id="rId46"/>
    <p:sldId id="533" r:id="rId47"/>
    <p:sldId id="535" r:id="rId48"/>
    <p:sldId id="558" r:id="rId49"/>
    <p:sldId id="554" r:id="rId50"/>
    <p:sldId id="555" r:id="rId51"/>
    <p:sldId id="557" r:id="rId52"/>
    <p:sldId id="537" r:id="rId53"/>
    <p:sldId id="512" r:id="rId54"/>
    <p:sldId id="311" r:id="rId55"/>
    <p:sldId id="313" r:id="rId56"/>
    <p:sldId id="314" r:id="rId57"/>
    <p:sldId id="316" r:id="rId58"/>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13"/>
    <p:restoredTop sz="94679"/>
  </p:normalViewPr>
  <p:slideViewPr>
    <p:cSldViewPr>
      <p:cViewPr varScale="1">
        <p:scale>
          <a:sx n="69" d="100"/>
          <a:sy n="69" d="100"/>
        </p:scale>
        <p:origin x="208" y="848"/>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11/9/18</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11/9/18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24</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25</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40</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42</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45</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aws.amazon.com/consol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5" Type="http://schemas.openxmlformats.org/officeDocument/2006/relationships/hyperlink" Target="https://azure.microsoft.com/en-us/" TargetMode="External"/><Relationship Id="rId4" Type="http://schemas.openxmlformats.org/officeDocument/2006/relationships/hyperlink" Target="https://www.digitalocean.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biostars.org/p/7020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819400"/>
            <a:ext cx="7772400" cy="1447800"/>
          </a:xfrm>
        </p:spPr>
        <p:txBody>
          <a:bodyPr/>
          <a:lstStyle/>
          <a:p>
            <a:pPr eaLnBrk="1" hangingPunct="1"/>
            <a:r>
              <a:rPr lang="en-US" b="0" dirty="0">
                <a:solidFill>
                  <a:srgbClr val="CA0000"/>
                </a:solidFill>
                <a:latin typeface="Calibri" charset="0"/>
                <a:ea typeface="ＭＳ Ｐゴシック" charset="0"/>
                <a:cs typeface="ＭＳ Ｐゴシック" charset="0"/>
              </a:rPr>
              <a:t>Advanced Sequencing Technologies &amp; Applications</a:t>
            </a:r>
          </a:p>
        </p:txBody>
      </p:sp>
      <p:sp>
        <p:nvSpPr>
          <p:cNvPr id="9218" name="Rectangle 3"/>
          <p:cNvSpPr txBox="1">
            <a:spLocks noChangeArrowheads="1"/>
          </p:cNvSpPr>
          <p:nvPr/>
        </p:nvSpPr>
        <p:spPr bwMode="auto">
          <a:xfrm>
            <a:off x="1182688" y="4549775"/>
            <a:ext cx="6778625" cy="1927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Font typeface="Arial" charset="0"/>
              <a:buNone/>
            </a:pPr>
            <a:r>
              <a:rPr lang="en-US" sz="2800">
                <a:latin typeface="Calibri" charset="0"/>
              </a:rPr>
              <a:t>http://meetings.cshl.edu/courses.html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a:ea typeface="ＭＳ Ｐゴシック" charset="0"/>
              </a:rPr>
              <a:t>We received a grant from Amazon, so supported by ‘AWS in Education grant award’.</a:t>
            </a: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152400" y="980728"/>
            <a:ext cx="8839200" cy="5472608"/>
          </a:xfrm>
        </p:spPr>
        <p:txBody>
          <a:bodyPr/>
          <a:lstStyle/>
          <a:p>
            <a:r>
              <a:rPr lang="en-US" dirty="0"/>
              <a:t>AWS - Amazon Web Services. A collection of cloud computing services provided by Amazon.</a:t>
            </a:r>
          </a:p>
          <a:p>
            <a:r>
              <a:rPr lang="en-US" dirty="0"/>
              <a:t>EC2 - Elastic Compute. An AWS service that allows you to configure and rent computers to meet your compute needs on an as needed basis.</a:t>
            </a:r>
          </a:p>
          <a:p>
            <a:r>
              <a:rPr lang="en-US" dirty="0"/>
              <a:t>EBS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80864"/>
            <a:ext cx="8839200" cy="5300464"/>
          </a:xfrm>
        </p:spPr>
        <p:txBody>
          <a:bodyPr/>
          <a:lstStyle/>
          <a:p>
            <a:r>
              <a:rPr lang="en-US" dirty="0"/>
              <a:t>S3 -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dirty="0"/>
              <a:t>SSD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08720"/>
            <a:ext cx="8839200" cy="5112568"/>
          </a:xfrm>
        </p:spPr>
        <p:txBody>
          <a:bodyPr/>
          <a:lstStyle/>
          <a:p>
            <a:r>
              <a:rPr lang="en-US" dirty="0"/>
              <a:t>HDD - Hard disk drive. A particular type of storage hardware that is generally cheaper and larger but slower than SSD. HDD drives are traditional hard drives that access data on a spinning magnetic disk.</a:t>
            </a:r>
          </a:p>
          <a:p>
            <a:r>
              <a:rPr lang="en-US" dirty="0"/>
              <a:t>Ephemeral storage -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498326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850106"/>
          </a:xfrm>
        </p:spPr>
        <p:txBody>
          <a:bodyPr/>
          <a:lstStyle/>
          <a:p>
            <a:r>
              <a:rPr lang="en-US" dirty="0"/>
              <a:t>What is a Region?</a:t>
            </a:r>
          </a:p>
        </p:txBody>
      </p:sp>
      <p:sp>
        <p:nvSpPr>
          <p:cNvPr id="3" name="Content Placeholder 2"/>
          <p:cNvSpPr>
            <a:spLocks noGrp="1"/>
          </p:cNvSpPr>
          <p:nvPr>
            <p:ph idx="1"/>
          </p:nvPr>
        </p:nvSpPr>
        <p:spPr>
          <a:xfrm>
            <a:off x="152400" y="980728"/>
            <a:ext cx="8839200" cy="4724400"/>
          </a:xfrm>
        </p:spPr>
        <p:txBody>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14 regions: (US East (</a:t>
            </a:r>
            <a:r>
              <a:rPr lang="en-US" sz="2400" dirty="0" err="1"/>
              <a:t>N.Virginia</a:t>
            </a:r>
            <a:r>
              <a:rPr lang="en-US" sz="2400" dirty="0"/>
              <a:t>), US East (Ohio), US West (Oregon), US West (N. California), Canada (Central), EU (Ireland), EU (Frankfurt), EU (London), Asia Pacific (Singapore), Asia Pacific (Sydney), Asia Pacific (Seoul), Asia Pacific (Tokyo), Asia Pacific (Mumbai)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97392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4704"/>
            <a:ext cx="8839200"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52400" y="-27384"/>
            <a:ext cx="8839200" cy="850106"/>
          </a:xfrm>
        </p:spPr>
        <p:txBody>
          <a:bodyPr/>
          <a:lstStyle/>
          <a:p>
            <a:r>
              <a:rPr lang="en-US" dirty="0"/>
              <a:t>What is a Region?</a:t>
            </a:r>
          </a:p>
        </p:txBody>
      </p:sp>
    </p:spTree>
    <p:extLst>
      <p:ext uri="{BB962C8B-B14F-4D97-AF65-F5344CB8AC3E}">
        <p14:creationId xmlns:p14="http://schemas.microsoft.com/office/powerpoint/2010/main" val="493725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850106"/>
          </a:xfrm>
        </p:spPr>
        <p:txBody>
          <a:bodyPr/>
          <a:lstStyle/>
          <a:p>
            <a:r>
              <a:rPr lang="en-US" dirty="0"/>
              <a:t>What is an AMI/snapshot?</a:t>
            </a:r>
          </a:p>
        </p:txBody>
      </p:sp>
      <p:sp>
        <p:nvSpPr>
          <p:cNvPr id="3" name="Content Placeholder 2"/>
          <p:cNvSpPr>
            <a:spLocks noGrp="1"/>
          </p:cNvSpPr>
          <p:nvPr>
            <p:ph idx="1"/>
          </p:nvPr>
        </p:nvSpPr>
        <p:spPr>
          <a:xfrm>
            <a:off x="152400" y="836712"/>
            <a:ext cx="8839200"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752"/>
            <a:ext cx="8839200"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152400" y="1268760"/>
            <a:ext cx="8839200"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706090"/>
          </a:xfrm>
        </p:spPr>
        <p:txBody>
          <a:bodyPr/>
          <a:lstStyle/>
          <a:p>
            <a:r>
              <a:rPr lang="en-US" sz="3200" dirty="0"/>
              <a:t>How much does it cost to use AWS EC2 resources?</a:t>
            </a:r>
          </a:p>
        </p:txBody>
      </p:sp>
      <p:pic>
        <p:nvPicPr>
          <p:cNvPr id="4" name="Content Placeholder 3" descr="Screenshot 2017-11-10 13.38.19.png"/>
          <p:cNvPicPr>
            <a:picLocks noGrp="1" noChangeAspect="1"/>
          </p:cNvPicPr>
          <p:nvPr>
            <p:ph idx="1"/>
          </p:nvPr>
        </p:nvPicPr>
        <p:blipFill>
          <a:blip r:embed="rId2">
            <a:extLst>
              <a:ext uri="{28A0092B-C50C-407E-A947-70E740481C1C}">
                <a14:useLocalDpi xmlns:a14="http://schemas.microsoft.com/office/drawing/2010/main" val="0"/>
              </a:ext>
            </a:extLst>
          </a:blip>
          <a:srcRect l="-10419" r="-10419"/>
          <a:stretch>
            <a:fillRect/>
          </a:stretch>
        </p:blipFill>
        <p:spPr>
          <a:xfrm>
            <a:off x="741736" y="620688"/>
            <a:ext cx="7286648" cy="4465166"/>
          </a:xfrm>
        </p:spPr>
      </p:pic>
      <p:sp>
        <p:nvSpPr>
          <p:cNvPr id="5" name="TextBox 4"/>
          <p:cNvSpPr txBox="1"/>
          <p:nvPr/>
        </p:nvSpPr>
        <p:spPr>
          <a:xfrm>
            <a:off x="251421" y="5085184"/>
            <a:ext cx="8785075" cy="1323439"/>
          </a:xfrm>
          <a:prstGeom prst="rect">
            <a:avLst/>
          </a:prstGeom>
          <a:noFill/>
        </p:spPr>
        <p:txBody>
          <a:bodyPr wrap="square" rtlCol="0">
            <a:spAutoFit/>
          </a:bodyPr>
          <a:lstStyle/>
          <a:p>
            <a:pPr algn="ctr"/>
            <a:r>
              <a:rPr lang="en-US" sz="2000" dirty="0"/>
              <a:t>Data transfer (GB): In: free or $0.01; Out: free, $0.01 or $0.02</a:t>
            </a:r>
            <a:br>
              <a:rPr lang="en-US" sz="2000" dirty="0"/>
            </a:br>
            <a:r>
              <a:rPr lang="en-US" sz="2000" dirty="0"/>
              <a:t>EBS storage (GB/Month): $0.10</a:t>
            </a:r>
            <a:br>
              <a:rPr lang="en-US" sz="2000" dirty="0"/>
            </a:br>
            <a:r>
              <a:rPr lang="en-US" sz="2000" dirty="0"/>
              <a:t>S3 storage (GB/Month):  $0.023 standard, $0.0125 infrequent access, or $0.004 glacier</a:t>
            </a:r>
          </a:p>
        </p:txBody>
      </p:sp>
    </p:spTree>
    <p:extLst>
      <p:ext uri="{BB962C8B-B14F-4D97-AF65-F5344CB8AC3E}">
        <p14:creationId xmlns:p14="http://schemas.microsoft.com/office/powerpoint/2010/main" val="2452836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4" name="Title 1"/>
          <p:cNvSpPr txBox="1">
            <a:spLocks/>
          </p:cNvSpPr>
          <p:nvPr/>
        </p:nvSpPr>
        <p:spPr bwMode="auto">
          <a:xfrm>
            <a:off x="2943225" y="548680"/>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cloud computing</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a:latin typeface="Calibri"/>
                <a:ea typeface="+mj-ea"/>
                <a:cs typeface="Calibri"/>
              </a:rPr>
              <a:t>Kelsy Cotto</a:t>
            </a:r>
          </a:p>
          <a:p>
            <a:pPr fontAlgn="auto">
              <a:spcAft>
                <a:spcPts val="0"/>
              </a:spcAft>
              <a:buFont typeface="Arial" pitchFamily="34" charset="0"/>
              <a:buNone/>
              <a:defRPr/>
            </a:pPr>
            <a:r>
              <a:rPr lang="en-US" sz="1600" dirty="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a:ln w="1270">
                  <a:solidFill>
                    <a:schemeClr val="tx1">
                      <a:alpha val="38000"/>
                    </a:schemeClr>
                  </a:solidFill>
                </a:ln>
                <a:latin typeface="Calibri"/>
                <a:ea typeface="+mn-ea"/>
                <a:cs typeface="Calibri"/>
              </a:rPr>
              <a:t>November 6 - 18, 2018</a:t>
            </a:r>
          </a:p>
        </p:txBody>
      </p:sp>
      <p:pic>
        <p:nvPicPr>
          <p:cNvPr id="2" name="Picture 1" descr="DataCent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708920"/>
            <a:ext cx="5737848" cy="3825232"/>
          </a:xfrm>
          <a:prstGeom prst="rect">
            <a:avLst/>
          </a:prstGeom>
        </p:spPr>
      </p:pic>
    </p:spTree>
    <p:extLst>
      <p:ext uri="{BB962C8B-B14F-4D97-AF65-F5344CB8AC3E}">
        <p14:creationId xmlns:p14="http://schemas.microsoft.com/office/powerpoint/2010/main" val="3250606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152400" y="1052736"/>
            <a:ext cx="8839200" cy="5055840"/>
          </a:xfrm>
        </p:spPr>
        <p:txBody>
          <a:bodyPr/>
          <a:lstStyle/>
          <a:p>
            <a:r>
              <a:rPr lang="en-US" dirty="0"/>
              <a:t>Generally you get an accounting of usage and cost on a 30 day cycle</a:t>
            </a:r>
          </a:p>
          <a:p>
            <a:pPr lvl="1"/>
            <a:r>
              <a:rPr lang="en-US" dirty="0"/>
              <a:t>Pricing is per instance-hour (now instance-second!)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a:t>Amazon AWS documentation</a:t>
            </a:r>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https://github.com/griffithlab/rnaseq_tutorial/wiki/Intro-to-AWS-Cloud-Computing</a:t>
            </a:r>
          </a:p>
          <a:p>
            <a:pPr marL="0" indent="0" algn="ctr">
              <a:buNone/>
            </a:pPr>
            <a:endParaRPr lang="en-US" dirty="0">
              <a:hlinkClick r:id="rId2"/>
            </a:endParaRPr>
          </a:p>
          <a:p>
            <a:pPr marL="0" indent="0" algn="ctr">
              <a:buNone/>
            </a:pPr>
            <a:r>
              <a:rPr lang="en-US" dirty="0">
                <a:hlinkClick r:id="rId2"/>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 web server</a:t>
            </a:r>
          </a:p>
          <a:p>
            <a:r>
              <a:rPr lang="en-US" dirty="0">
                <a:ea typeface="ＭＳ Ｐゴシック" charset="0"/>
              </a:rPr>
              <a:t>We brought up an Ubuntu (Linux) instance, and loaded a whole bunch of software for NGS analysis.</a:t>
            </a:r>
          </a:p>
          <a:p>
            <a:r>
              <a:rPr lang="en-US" dirty="0">
                <a:ea typeface="ＭＳ Ｐゴシック" charset="0"/>
              </a:rPr>
              <a:t>We will clone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07950" y="-26988"/>
            <a:ext cx="8839200" cy="863601"/>
          </a:xfrm>
        </p:spPr>
        <p:txBody>
          <a:bodyPr/>
          <a:lstStyle/>
          <a:p>
            <a:r>
              <a:rPr lang="en-US" sz="3200" dirty="0"/>
              <a:t>Go to course wiki, “Accessing the cloud” page</a:t>
            </a:r>
          </a:p>
        </p:txBody>
      </p:sp>
      <p:pic>
        <p:nvPicPr>
          <p:cNvPr id="5" name="Picture 4">
            <a:extLst>
              <a:ext uri="{FF2B5EF4-FFF2-40B4-BE49-F238E27FC236}">
                <a16:creationId xmlns:a16="http://schemas.microsoft.com/office/drawing/2014/main" id="{97A988D2-9D51-3148-A2D2-CD90ADD37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08" y="1533314"/>
            <a:ext cx="8028384" cy="3791372"/>
          </a:xfrm>
          <a:prstGeom prst="rect">
            <a:avLst/>
          </a:prstGeom>
        </p:spPr>
      </p:pic>
    </p:spTree>
    <p:extLst>
      <p:ext uri="{BB962C8B-B14F-4D97-AF65-F5344CB8AC3E}">
        <p14:creationId xmlns:p14="http://schemas.microsoft.com/office/powerpoint/2010/main" val="564387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 to AWS console</a:t>
            </a:r>
            <a:br>
              <a:rPr lang="en-US" dirty="0"/>
            </a:br>
            <a:endParaRPr lang="en-US" dirty="0"/>
          </a:p>
        </p:txBody>
      </p:sp>
      <p:pic>
        <p:nvPicPr>
          <p:cNvPr id="4" name="Content Placeholder 3" descr="Screenshot 2015-11-13 21.13.45.png"/>
          <p:cNvPicPr>
            <a:picLocks noGrp="1" noChangeAspect="1"/>
          </p:cNvPicPr>
          <p:nvPr>
            <p:ph idx="1"/>
          </p:nvPr>
        </p:nvPicPr>
        <p:blipFill>
          <a:blip r:embed="rId2">
            <a:extLst>
              <a:ext uri="{28A0092B-C50C-407E-A947-70E740481C1C}">
                <a14:useLocalDpi xmlns:a14="http://schemas.microsoft.com/office/drawing/2010/main" val="0"/>
              </a:ext>
            </a:extLst>
          </a:blip>
          <a:srcRect l="-24224" r="-24224"/>
          <a:stretch>
            <a:fillRect/>
          </a:stretch>
        </p:blipFill>
        <p:spPr/>
      </p:pic>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5076056" y="50851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26" y="1627286"/>
            <a:ext cx="8188548" cy="4670227"/>
          </a:xfr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2627784" y="278092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636912"/>
            <a:ext cx="3006080" cy="830997"/>
          </a:xfrm>
          <a:prstGeom prst="rect">
            <a:avLst/>
          </a:prstGeom>
          <a:solidFill>
            <a:schemeClr val="bg1"/>
          </a:solidFill>
        </p:spPr>
        <p:txBody>
          <a:bodyPr wrap="square">
            <a:spAutoFit/>
          </a:bodyPr>
          <a:lstStyle/>
          <a:p>
            <a:r>
              <a:rPr lang="en-US" dirty="0"/>
              <a:t>Make sure you are in Oregon region</a:t>
            </a:r>
          </a:p>
        </p:txBody>
      </p:sp>
      <p:cxnSp>
        <p:nvCxnSpPr>
          <p:cNvPr id="7" name="Straight Arrow Connector 6"/>
          <p:cNvCxnSpPr/>
          <p:nvPr/>
        </p:nvCxnSpPr>
        <p:spPr>
          <a:xfrm flipV="1">
            <a:off x="7596336" y="1916832"/>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931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a new Instance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484784"/>
            <a:ext cx="8839200" cy="4189834"/>
          </a:xfrm>
        </p:spPr>
      </p:pic>
      <p:cxnSp>
        <p:nvCxnSpPr>
          <p:cNvPr id="5" name="Straight Arrow Connector 4"/>
          <p:cNvCxnSpPr/>
          <p:nvPr/>
        </p:nvCxnSpPr>
        <p:spPr>
          <a:xfrm flipH="1">
            <a:off x="2915816"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AMI – Find the CSHL SEQTEC 2018 AMI in the My AMIs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96" y="1700808"/>
            <a:ext cx="8839200" cy="3467946"/>
          </a:xfrm>
        </p:spPr>
      </p:pic>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4437112"/>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714585"/>
            <a:ext cx="8839200" cy="4495629"/>
          </a:xfrm>
        </p:spPr>
      </p:pic>
      <p:sp>
        <p:nvSpPr>
          <p:cNvPr id="2" name="Title 1"/>
          <p:cNvSpPr>
            <a:spLocks noGrp="1"/>
          </p:cNvSpPr>
          <p:nvPr>
            <p:ph type="title"/>
          </p:nvPr>
        </p:nvSpPr>
        <p:spPr/>
        <p:txBody>
          <a:bodyPr/>
          <a:lstStyle/>
          <a:p>
            <a:r>
              <a:rPr lang="en-US" dirty="0"/>
              <a:t>Choose “m5.2xlarge” instance type, then "Next: Configure Instance Details".</a:t>
            </a:r>
          </a:p>
        </p:txBody>
      </p:sp>
      <p:cxnSp>
        <p:nvCxnSpPr>
          <p:cNvPr id="5" name="Straight Arrow Connector 4"/>
          <p:cNvCxnSpPr/>
          <p:nvPr/>
        </p:nvCxnSpPr>
        <p:spPr>
          <a:xfrm flipH="1">
            <a:off x="5868144" y="458112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308304" y="5922182"/>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"Protect against accidental termination", then "Next: Add Storage".</a:t>
            </a:r>
          </a:p>
        </p:txBody>
      </p:sp>
      <p:pic>
        <p:nvPicPr>
          <p:cNvPr id="4" name="Content Placeholder 3" descr="Screenshot 2015-11-13 21.29.35.png"/>
          <p:cNvPicPr>
            <a:picLocks noGrp="1" noChangeAspect="1"/>
          </p:cNvPicPr>
          <p:nvPr>
            <p:ph idx="1"/>
          </p:nvPr>
        </p:nvPicPr>
        <p:blipFill>
          <a:blip r:embed="rId2">
            <a:extLst>
              <a:ext uri="{28A0092B-C50C-407E-A947-70E740481C1C}">
                <a14:useLocalDpi xmlns:a14="http://schemas.microsoft.com/office/drawing/2010/main" val="0"/>
              </a:ext>
            </a:extLst>
          </a:blip>
          <a:srcRect t="-5701" b="-5701"/>
          <a:stretch>
            <a:fillRect/>
          </a:stretch>
        </p:blipFill>
        <p:spPr/>
      </p:pic>
      <p:cxnSp>
        <p:nvCxnSpPr>
          <p:cNvPr id="5" name="Straight Arrow Connector 4"/>
          <p:cNvCxnSpPr/>
          <p:nvPr/>
        </p:nvCxnSpPr>
        <p:spPr>
          <a:xfrm flipH="1">
            <a:off x="3851920" y="482181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You should see "snap-</a:t>
            </a:r>
            <a:r>
              <a:rPr lang="en-US" sz="2400" dirty="0" err="1"/>
              <a:t>xxxxxxx</a:t>
            </a:r>
            <a:r>
              <a:rPr lang="en-US" sz="2400" dirty="0"/>
              <a:t>" (32GB) and "snap-</a:t>
            </a:r>
            <a:r>
              <a:rPr lang="en-US" sz="2400" dirty="0" err="1"/>
              <a:t>xxxxxxx</a:t>
            </a:r>
            <a:r>
              <a:rPr lang="en-US" sz="2400" dirty="0"/>
              <a:t>" (250GB) as the two storage volumes selected. Then, "Next: Tag Instance"</a:t>
            </a:r>
          </a:p>
        </p:txBody>
      </p:sp>
      <p:pic>
        <p:nvPicPr>
          <p:cNvPr id="4" name="Content Placeholder 3" descr="Screenshot 2015-11-13 21.32.21.png"/>
          <p:cNvPicPr>
            <a:picLocks noGrp="1" noChangeAspect="1"/>
          </p:cNvPicPr>
          <p:nvPr>
            <p:ph idx="1"/>
          </p:nvPr>
        </p:nvPicPr>
        <p:blipFill>
          <a:blip r:embed="rId2">
            <a:extLst>
              <a:ext uri="{28A0092B-C50C-407E-A947-70E740481C1C}">
                <a14:useLocalDpi xmlns:a14="http://schemas.microsoft.com/office/drawing/2010/main" val="0"/>
              </a:ext>
            </a:extLst>
          </a:blip>
          <a:srcRect t="-5143" b="-5143"/>
          <a:stretch>
            <a:fillRect/>
          </a:stretch>
        </p:blipFill>
        <p:spPr/>
      </p:pic>
      <p:sp>
        <p:nvSpPr>
          <p:cNvPr id="5" name="Rectangle 4"/>
          <p:cNvSpPr/>
          <p:nvPr/>
        </p:nvSpPr>
        <p:spPr>
          <a:xfrm>
            <a:off x="251520" y="3284984"/>
            <a:ext cx="7344816"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Create a tag like “Name=</a:t>
            </a:r>
            <a:r>
              <a:rPr lang="en-US" sz="2800" dirty="0" err="1"/>
              <a:t>KelsyCotto</a:t>
            </a:r>
            <a:r>
              <a:rPr lang="en-US" sz="2800" dirty="0"/>
              <a:t>” [use your own name]. Then hit "Next: Configure Security Group".</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218" y="1600200"/>
            <a:ext cx="8663563" cy="4724400"/>
          </a:xfrm>
        </p:spPr>
      </p:pic>
      <p:cxnSp>
        <p:nvCxnSpPr>
          <p:cNvPr id="5" name="Straight Arrow Connector 4"/>
          <p:cNvCxnSpPr/>
          <p:nvPr/>
        </p:nvCxnSpPr>
        <p:spPr>
          <a:xfrm flipV="1">
            <a:off x="3923928" y="3429000"/>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1560" y="4077072"/>
            <a:ext cx="7500771" cy="954107"/>
          </a:xfrm>
          <a:prstGeom prst="rect">
            <a:avLst/>
          </a:prstGeom>
          <a:no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
        <p:nvSpPr>
          <p:cNvPr id="9" name="Rectangle 8"/>
          <p:cNvSpPr/>
          <p:nvPr/>
        </p:nvSpPr>
        <p:spPr>
          <a:xfrm>
            <a:off x="7236296" y="5987706"/>
            <a:ext cx="1584176" cy="32161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33398"/>
            <a:ext cx="8839200" cy="4531906"/>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3851920" y="29249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6156176" y="41490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812360" y="5888158"/>
            <a:ext cx="1080120" cy="27714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the details of your instance, note the warnings, then hit Launch</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1700808"/>
            <a:ext cx="8839200" cy="4482406"/>
          </a:xfrm>
        </p:spPr>
      </p:pic>
      <p:sp>
        <p:nvSpPr>
          <p:cNvPr id="7" name="Rectangle 6"/>
          <p:cNvSpPr/>
          <p:nvPr/>
        </p:nvSpPr>
        <p:spPr>
          <a:xfrm>
            <a:off x="8316416" y="5852614"/>
            <a:ext cx="504056"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708920"/>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3419872" y="44371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932040" y="558924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645" y="1412776"/>
            <a:ext cx="8622710" cy="4682190"/>
          </a:xfrm>
        </p:spPr>
      </p:pic>
      <p:sp>
        <p:nvSpPr>
          <p:cNvPr id="2" name="Title 1"/>
          <p:cNvSpPr>
            <a:spLocks noGrp="1"/>
          </p:cNvSpPr>
          <p:nvPr>
            <p:ph type="title"/>
          </p:nvPr>
        </p:nvSpPr>
        <p:spPr/>
        <p:txBody>
          <a:bodyPr/>
          <a:lstStyle/>
          <a:p>
            <a:r>
              <a:rPr lang="en-US" dirty="0"/>
              <a:t>Choose an existing key pair: ”cshl_2018_student" and then Launch.</a:t>
            </a:r>
          </a:p>
        </p:txBody>
      </p:sp>
      <p:cxnSp>
        <p:nvCxnSpPr>
          <p:cNvPr id="5" name="Straight Arrow Connector 4"/>
          <p:cNvCxnSpPr/>
          <p:nvPr/>
        </p:nvCxnSpPr>
        <p:spPr>
          <a:xfrm flipH="1">
            <a:off x="4716016"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563888"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759153"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652120" y="4928025"/>
            <a:ext cx="986206" cy="301175"/>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Instances to see your new instance spinning up!</a:t>
            </a:r>
          </a:p>
        </p:txBody>
      </p:sp>
      <p:pic>
        <p:nvPicPr>
          <p:cNvPr id="4" name="Content Placeholder 3" descr="Screenshot 2015-11-13 21.46.25.png"/>
          <p:cNvPicPr>
            <a:picLocks noGrp="1" noChangeAspect="1"/>
          </p:cNvPicPr>
          <p:nvPr>
            <p:ph idx="1"/>
          </p:nvPr>
        </p:nvPicPr>
        <p:blipFill>
          <a:blip r:embed="rId2">
            <a:extLst>
              <a:ext uri="{28A0092B-C50C-407E-A947-70E740481C1C}">
                <a14:useLocalDpi xmlns:a14="http://schemas.microsoft.com/office/drawing/2010/main" val="0"/>
              </a:ext>
            </a:extLst>
          </a:blip>
          <a:srcRect t="-6779" b="-6779"/>
          <a:stretch>
            <a:fillRect/>
          </a:stretch>
        </p:blipFill>
        <p:spPr/>
      </p:pic>
      <p:sp>
        <p:nvSpPr>
          <p:cNvPr id="5" name="Rectangle 4"/>
          <p:cNvSpPr/>
          <p:nvPr/>
        </p:nvSpPr>
        <p:spPr>
          <a:xfrm>
            <a:off x="8100392" y="5733256"/>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Find YOUR instance, select it, and then hit connect for instructions on how to connect (It may take some time for your instance to be ready)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288" y="1727873"/>
            <a:ext cx="8839200" cy="3501327"/>
          </a:xfrm>
        </p:spPr>
      </p:pic>
      <p:cxnSp>
        <p:nvCxnSpPr>
          <p:cNvPr id="5" name="Straight Arrow Connector 4"/>
          <p:cNvCxnSpPr/>
          <p:nvPr/>
        </p:nvCxnSpPr>
        <p:spPr>
          <a:xfrm flipH="1">
            <a:off x="2555776"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699792" y="2125293"/>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296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714" y="1600200"/>
            <a:ext cx="8552572" cy="4724400"/>
          </a:xfrm>
        </p:spPr>
      </p:pic>
    </p:spTree>
    <p:extLst>
      <p:ext uri="{BB962C8B-B14F-4D97-AF65-F5344CB8AC3E}">
        <p14:creationId xmlns:p14="http://schemas.microsoft.com/office/powerpoint/2010/main" val="463268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 on a Mac</a:t>
            </a: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33032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
        <p:nvSpPr>
          <p:cNvPr id="2" name="TextBox 1"/>
          <p:cNvSpPr txBox="1"/>
          <p:nvPr/>
        </p:nvSpPr>
        <p:spPr>
          <a:xfrm>
            <a:off x="5724128" y="3861048"/>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88640"/>
            <a:ext cx="8839200" cy="1143000"/>
          </a:xfrm>
        </p:spPr>
        <p:txBody>
          <a:bodyPr/>
          <a:lstStyle/>
          <a:p>
            <a:r>
              <a:rPr lang="en-US" dirty="0"/>
              <a:t>Download .</a:t>
            </a:r>
            <a:r>
              <a:rPr lang="en-US" dirty="0" err="1"/>
              <a:t>pem</a:t>
            </a:r>
            <a:r>
              <a:rPr lang="en-US" dirty="0"/>
              <a:t> file to </a:t>
            </a:r>
            <a:r>
              <a:rPr lang="en-US" dirty="0" err="1"/>
              <a:t>cshl</a:t>
            </a:r>
            <a:r>
              <a:rPr lang="en-US" dirty="0"/>
              <a:t> directory from course wiki</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72" y="1602978"/>
            <a:ext cx="9073008" cy="4395959"/>
          </a:xfrm>
          <a:prstGeom prst="rect">
            <a:avLst/>
          </a:prstGeom>
        </p:spPr>
      </p:pic>
      <p:cxnSp>
        <p:nvCxnSpPr>
          <p:cNvPr id="5" name="Straight Arrow Connector 4">
            <a:extLst>
              <a:ext uri="{FF2B5EF4-FFF2-40B4-BE49-F238E27FC236}">
                <a16:creationId xmlns:a16="http://schemas.microsoft.com/office/drawing/2014/main" id="{14714304-3DD9-244B-9216-04C2FC8BE7E1}"/>
              </a:ext>
            </a:extLst>
          </p:cNvPr>
          <p:cNvCxnSpPr/>
          <p:nvPr/>
        </p:nvCxnSpPr>
        <p:spPr>
          <a:xfrm flipH="1">
            <a:off x="1691680" y="47971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2135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792088"/>
          </a:xfrm>
        </p:spPr>
        <p:txBody>
          <a:bodyPr/>
          <a:lstStyle/>
          <a:p>
            <a:r>
              <a:rPr lang="en-US" sz="3200" dirty="0">
                <a:ea typeface="ＭＳ Ｐゴシック" charset="0"/>
              </a:rPr>
              <a:t>Viewing the ‘key’ file once downloaded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49796" y="1512912"/>
            <a:ext cx="5844408" cy="4724400"/>
          </a:xfrm>
        </p:spPr>
      </p:pic>
      <p:sp>
        <p:nvSpPr>
          <p:cNvPr id="2" name="TextBox 1"/>
          <p:cNvSpPr txBox="1"/>
          <p:nvPr/>
        </p:nvSpPr>
        <p:spPr>
          <a:xfrm>
            <a:off x="1547664" y="836712"/>
            <a:ext cx="3951723" cy="461665"/>
          </a:xfrm>
          <a:prstGeom prst="rect">
            <a:avLst/>
          </a:prstGeom>
          <a:noFill/>
        </p:spPr>
        <p:txBody>
          <a:bodyPr wrap="none" rtlCol="0">
            <a:spAutoFit/>
          </a:bodyPr>
          <a:lstStyle/>
          <a:p>
            <a:r>
              <a:rPr lang="en-US" dirty="0"/>
              <a:t>cat cshl_2018_student.pem</a:t>
            </a:r>
          </a:p>
        </p:txBody>
      </p:sp>
    </p:spTree>
    <p:extLst>
      <p:ext uri="{BB962C8B-B14F-4D97-AF65-F5344CB8AC3E}">
        <p14:creationId xmlns:p14="http://schemas.microsoft.com/office/powerpoint/2010/main" val="3759644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ls</a:t>
            </a:r>
            <a:r>
              <a:rPr lang="en-US" dirty="0"/>
              <a:t> -l (long listing)</a:t>
            </a:r>
          </a:p>
          <a:p>
            <a:pPr marL="0" indent="0">
              <a:buFont typeface="Arial" charset="0"/>
              <a:buNone/>
              <a:defRPr/>
            </a:pPr>
            <a:r>
              <a:rPr lang="en-US" sz="1800" dirty="0"/>
              <a:t>-</a:t>
            </a:r>
            <a:r>
              <a:rPr lang="en-US" sz="1800" dirty="0" err="1"/>
              <a:t>rw</a:t>
            </a:r>
            <a:r>
              <a:rPr lang="en-US" sz="1800" dirty="0"/>
              <a:t>-r--r--@  1 </a:t>
            </a:r>
            <a:r>
              <a:rPr lang="en-US" sz="1800" dirty="0" err="1"/>
              <a:t>kcotto</a:t>
            </a:r>
            <a:r>
              <a:rPr lang="en-US" sz="1800" dirty="0"/>
              <a:t>  staff  1696 Nov 9 09:19 cshl_2018_student.pem</a:t>
            </a:r>
          </a:p>
          <a:p>
            <a:pPr marL="0" indent="0">
              <a:buFont typeface="Arial" charset="0"/>
              <a:buNone/>
              <a:defRPr/>
            </a:pPr>
            <a:r>
              <a:rPr lang="en-US" sz="1800" dirty="0"/>
              <a:t> </a:t>
            </a:r>
            <a:r>
              <a:rPr lang="en-US" sz="1800" dirty="0" err="1"/>
              <a:t>rwx</a:t>
            </a:r>
            <a:r>
              <a:rPr lang="en-US" sz="1800" dirty="0"/>
              <a:t> : owner </a:t>
            </a:r>
          </a:p>
          <a:p>
            <a:pPr marL="0" indent="0">
              <a:buFont typeface="Arial" charset="0"/>
              <a:buNone/>
              <a:defRPr/>
            </a:pPr>
            <a:r>
              <a:rPr lang="en-US" sz="1800" dirty="0"/>
              <a:t>    </a:t>
            </a:r>
            <a:r>
              <a:rPr lang="en-US" sz="1800" dirty="0" err="1"/>
              <a:t>rwx</a:t>
            </a:r>
            <a:r>
              <a:rPr lang="en-US" sz="1800" dirty="0"/>
              <a:t> : group</a:t>
            </a:r>
          </a:p>
          <a:p>
            <a:pPr marL="0" indent="0">
              <a:buFont typeface="Arial" charset="0"/>
              <a:buNone/>
              <a:defRPr/>
            </a:pPr>
            <a:r>
              <a:rPr lang="en-US" sz="1800" dirty="0"/>
              <a:t>       </a:t>
            </a:r>
            <a:r>
              <a:rPr lang="en-US" sz="1800" dirty="0" err="1"/>
              <a:t>rwx</a:t>
            </a:r>
            <a:r>
              <a:rPr lang="en-US" sz="1800" dirty="0"/>
              <a:t>: world</a:t>
            </a:r>
          </a:p>
          <a:p>
            <a:pPr marL="0" indent="0">
              <a:buFont typeface="Arial" charset="0"/>
              <a:buNone/>
              <a:defRPr/>
            </a:pPr>
            <a:r>
              <a:rPr lang="en-US" sz="1800" dirty="0"/>
              <a:t> r read    (4)</a:t>
            </a:r>
          </a:p>
          <a:p>
            <a:pPr marL="0" indent="0">
              <a:buFont typeface="Arial" charset="0"/>
              <a:buNone/>
              <a:defRPr/>
            </a:pPr>
            <a:r>
              <a:rPr lang="en-US" sz="1800" dirty="0"/>
              <a:t> w write   (2)</a:t>
            </a:r>
          </a:p>
          <a:p>
            <a:pPr marL="0" indent="0">
              <a:buFont typeface="Arial" charset="0"/>
              <a:buNone/>
              <a:defRPr/>
            </a:pPr>
            <a:r>
              <a:rPr lang="en-US" sz="1800" dirty="0"/>
              <a:t> x execute (1)</a:t>
            </a:r>
          </a:p>
          <a:p>
            <a:pPr marL="0" indent="0">
              <a:buFont typeface="Arial" charset="0"/>
              <a:buNone/>
              <a:defRPr/>
            </a:pPr>
            <a:endParaRPr lang="en-US" sz="1800" dirty="0"/>
          </a:p>
          <a:p>
            <a:pPr marL="0" indent="0">
              <a:buFont typeface="Arial" charset="0"/>
              <a:buNone/>
              <a:defRPr/>
            </a:pPr>
            <a:r>
              <a:rPr lang="en-US" sz="1800" dirty="0"/>
              <a:t>Which ever way you add these 3 numbers, you know which integers </a:t>
            </a:r>
          </a:p>
          <a:p>
            <a:pPr marL="0" indent="0">
              <a:buFont typeface="Arial" charset="0"/>
              <a:buNone/>
              <a:defRPr/>
            </a:pPr>
            <a:r>
              <a:rPr lang="en-US" sz="1800" dirty="0"/>
              <a:t>were used (6 is always 4+2, 5 is 4+1, 4 is by itself, 0 is none of them </a:t>
            </a:r>
            <a:r>
              <a:rPr lang="en-US" sz="1800" dirty="0" err="1"/>
              <a:t>etc</a:t>
            </a:r>
            <a:r>
              <a:rPr lang="en-US" sz="1800" dirty="0"/>
              <a:t> …)</a:t>
            </a:r>
          </a:p>
          <a:p>
            <a:pPr marL="0" indent="0">
              <a:buFont typeface="Arial" charset="0"/>
              <a:buNone/>
              <a:defRPr/>
            </a:pPr>
            <a:r>
              <a:rPr lang="en-US" sz="1800" dirty="0"/>
              <a:t>So, when you have:</a:t>
            </a:r>
          </a:p>
          <a:p>
            <a:pPr marL="0" indent="0">
              <a:buFont typeface="Arial" charset="0"/>
              <a:buNone/>
              <a:defRPr/>
            </a:pPr>
            <a:r>
              <a:rPr lang="en-US" sz="1800" b="1" dirty="0" err="1">
                <a:solidFill>
                  <a:srgbClr val="800000"/>
                </a:solidFill>
              </a:rPr>
              <a:t>chmod</a:t>
            </a:r>
            <a:r>
              <a:rPr lang="en-US" sz="1800" b="1" dirty="0">
                <a:solidFill>
                  <a:srgbClr val="800000"/>
                </a:solidFill>
              </a:rPr>
              <a:t> 400 &lt;file name&gt;</a:t>
            </a:r>
          </a:p>
          <a:p>
            <a:pPr marL="0" indent="0">
              <a:buFont typeface="Arial" charset="0"/>
              <a:buNone/>
              <a:defRPr/>
            </a:pPr>
            <a:r>
              <a:rPr lang="en-US" sz="1800" dirty="0"/>
              <a:t>It is “r” for the the file owner </a:t>
            </a:r>
            <a:r>
              <a:rPr lang="en-US" sz="1800" b="1" dirty="0"/>
              <a:t>only</a:t>
            </a:r>
            <a:r>
              <a:rPr lang="en-US" sz="1800" dirty="0"/>
              <a:t> </a:t>
            </a:r>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8379148" cy="12960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cshl_2018_student.pem</a:t>
            </a:r>
          </a:p>
          <a:p>
            <a:pPr>
              <a:buClrTx/>
              <a:buFontTx/>
              <a:buNone/>
              <a:defRPr/>
            </a:pPr>
            <a:r>
              <a:rPr lang="en-CA" dirty="0" err="1"/>
              <a:t>ssh</a:t>
            </a:r>
            <a:r>
              <a:rPr lang="en-CA" dirty="0"/>
              <a:t> -</a:t>
            </a:r>
            <a:r>
              <a:rPr lang="en-CA" dirty="0" err="1"/>
              <a:t>i</a:t>
            </a:r>
            <a:r>
              <a:rPr lang="en-CA" dirty="0"/>
              <a:t> cshl_2018_student.pem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1619672" y="5733256"/>
            <a:ext cx="4956405" cy="461665"/>
          </a:xfrm>
          <a:prstGeom prst="rect">
            <a:avLst/>
          </a:prstGeom>
          <a:noFill/>
        </p:spPr>
        <p:txBody>
          <a:bodyPr wrap="none" rtlCol="0">
            <a:spAutoFit/>
          </a:bodyPr>
          <a:lstStyle/>
          <a:p>
            <a:r>
              <a:rPr lang="en-US" dirty="0"/>
              <a:t>http://[YOUR PUBLIC DNS OR IP]/</a:t>
            </a:r>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467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you are done for the day you can “Stop” your instance – Don’t Terminate!</a:t>
            </a:r>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‘Stop’</a:t>
            </a:r>
          </a:p>
        </p:txBody>
      </p:sp>
      <p:cxnSp>
        <p:nvCxnSpPr>
          <p:cNvPr id="7" name="Straight Arrow Connector 6"/>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a:t>Next morning, you can “Start” your instance again</a:t>
            </a:r>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‘Start’</a:t>
            </a:r>
          </a:p>
        </p:txBody>
      </p:sp>
      <p:cxnSp>
        <p:nvCxnSpPr>
          <p:cNvPr id="9" name="Straight Arrow Connector 8"/>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When you restart your instance you will need to find your new Public DNS or IP address. Select your instance and “Connect” or look in Description tab. Then go back to instructions for “Logging into your instance”</a:t>
            </a:r>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Mac desktop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endParaRPr lang="en-US" dirty="0"/>
          </a:p>
          <a:p>
            <a:pPr marL="0" indent="0">
              <a:buNone/>
            </a:pPr>
            <a:endParaRPr lang="en-US" dirty="0"/>
          </a:p>
          <a:p>
            <a:r>
              <a:rPr lang="en-US" dirty="0"/>
              <a:t>The SSH key file will be used to securely login to your student instance on the cloud</a:t>
            </a:r>
          </a:p>
        </p:txBody>
      </p:sp>
    </p:spTree>
    <p:extLst>
      <p:ext uri="{BB962C8B-B14F-4D97-AF65-F5344CB8AC3E}">
        <p14:creationId xmlns:p14="http://schemas.microsoft.com/office/powerpoint/2010/main" val="814841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35" y="1739881"/>
            <a:ext cx="3514725" cy="40608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226785" y="1627169"/>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517845" y="1140560"/>
            <a:ext cx="1441420" cy="369332"/>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4619507" y="940087"/>
            <a:ext cx="4315185" cy="830997"/>
          </a:xfrm>
          <a:prstGeom prst="rect">
            <a:avLst/>
          </a:prstGeom>
          <a:noFill/>
        </p:spPr>
        <p:txBody>
          <a:bodyPr wrap="square" rtlCol="0">
            <a:spAutoFit/>
          </a:bodyPr>
          <a:lstStyle/>
          <a:p>
            <a:r>
              <a:rPr lang="en-US" dirty="0"/>
              <a:t>Browse to the</a:t>
            </a:r>
          </a:p>
          <a:p>
            <a:r>
              <a:rPr lang="en-US" dirty="0"/>
              <a:t>cshl_2018_student.ppk file</a:t>
            </a:r>
          </a:p>
        </p:txBody>
      </p:sp>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55" y="1739881"/>
            <a:ext cx="4091710" cy="436539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3" name="AutoShape 6"/>
          <p:cNvSpPr>
            <a:spLocks noChangeArrowheads="1"/>
          </p:cNvSpPr>
          <p:nvPr/>
        </p:nvSpPr>
        <p:spPr bwMode="auto">
          <a:xfrm>
            <a:off x="6048375" y="4390678"/>
            <a:ext cx="2519363" cy="215900"/>
          </a:xfrm>
          <a:prstGeom prst="roundRect">
            <a:avLst>
              <a:gd name="adj" fmla="val 731"/>
            </a:avLst>
          </a:prstGeom>
          <a:noFill/>
          <a:ln w="1908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65150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85" y="1849556"/>
            <a:ext cx="4096297" cy="402645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AutoShape 6"/>
          <p:cNvSpPr>
            <a:spLocks noChangeArrowheads="1"/>
          </p:cNvSpPr>
          <p:nvPr/>
        </p:nvSpPr>
        <p:spPr bwMode="auto">
          <a:xfrm>
            <a:off x="2919960" y="2630591"/>
            <a:ext cx="1152525" cy="287338"/>
          </a:xfrm>
          <a:prstGeom prst="roundRect">
            <a:avLst>
              <a:gd name="adj" fmla="val 556"/>
            </a:avLst>
          </a:prstGeom>
          <a:noFill/>
          <a:ln w="29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309" y="1849556"/>
            <a:ext cx="4026452" cy="402645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9" name="TextBox 8"/>
          <p:cNvSpPr txBox="1"/>
          <p:nvPr/>
        </p:nvSpPr>
        <p:spPr>
          <a:xfrm>
            <a:off x="517845" y="1140560"/>
            <a:ext cx="3248944" cy="369332"/>
          </a:xfrm>
          <a:prstGeom prst="rect">
            <a:avLst/>
          </a:prstGeom>
          <a:noFill/>
        </p:spPr>
        <p:txBody>
          <a:bodyPr wrap="none" rtlCol="0">
            <a:spAutoFit/>
          </a:bodyPr>
          <a:lstStyle/>
          <a:p>
            <a:r>
              <a:rPr lang="en-US" dirty="0"/>
              <a:t>Enter the user name ‘</a:t>
            </a:r>
            <a:r>
              <a:rPr lang="en-US" dirty="0" err="1"/>
              <a:t>ubuntu</a:t>
            </a:r>
            <a:r>
              <a:rPr lang="en-US" dirty="0"/>
              <a:t>’</a:t>
            </a:r>
          </a:p>
        </p:txBody>
      </p:sp>
      <p:sp>
        <p:nvSpPr>
          <p:cNvPr id="10" name="TextBox 9"/>
          <p:cNvSpPr txBox="1"/>
          <p:nvPr/>
        </p:nvSpPr>
        <p:spPr>
          <a:xfrm>
            <a:off x="4599181" y="1094472"/>
            <a:ext cx="2956259" cy="461665"/>
          </a:xfrm>
          <a:prstGeom prst="rect">
            <a:avLst/>
          </a:prstGeom>
          <a:noFill/>
        </p:spPr>
        <p:txBody>
          <a:bodyPr wrap="none" rtlCol="0">
            <a:spAutoFit/>
          </a:bodyPr>
          <a:lstStyle/>
          <a:p>
            <a:r>
              <a:rPr lang="en-US" dirty="0"/>
              <a:t>Enter the host name</a:t>
            </a:r>
          </a:p>
        </p:txBody>
      </p:sp>
      <p:sp>
        <p:nvSpPr>
          <p:cNvPr id="8" name="AutoShape 7"/>
          <p:cNvSpPr>
            <a:spLocks noChangeArrowheads="1"/>
          </p:cNvSpPr>
          <p:nvPr/>
        </p:nvSpPr>
        <p:spPr bwMode="auto">
          <a:xfrm>
            <a:off x="6153167" y="2833865"/>
            <a:ext cx="1385321" cy="25489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Rectangle 11"/>
          <p:cNvSpPr/>
          <p:nvPr/>
        </p:nvSpPr>
        <p:spPr>
          <a:xfrm>
            <a:off x="6214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2ECCF9E-495B-A34F-B664-6AD0B7B792C9}"/>
              </a:ext>
            </a:extLst>
          </p:cNvPr>
          <p:cNvSpPr txBox="1"/>
          <p:nvPr/>
        </p:nvSpPr>
        <p:spPr>
          <a:xfrm>
            <a:off x="6214159" y="2868723"/>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14196030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15" y="1948199"/>
            <a:ext cx="3990411" cy="361106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extBox 6"/>
          <p:cNvSpPr txBox="1"/>
          <p:nvPr/>
        </p:nvSpPr>
        <p:spPr>
          <a:xfrm>
            <a:off x="517845" y="1140560"/>
            <a:ext cx="1441420" cy="369332"/>
          </a:xfrm>
          <a:prstGeom prst="rect">
            <a:avLst/>
          </a:prstGeom>
          <a:noFill/>
        </p:spPr>
        <p:txBody>
          <a:bodyPr wrap="none" rtlCol="0">
            <a:spAutoFit/>
          </a:bodyPr>
          <a:lstStyle/>
          <a:p>
            <a:r>
              <a:rPr lang="en-US" dirty="0"/>
              <a:t>Open </a:t>
            </a:r>
            <a:r>
              <a:rPr lang="en-US" dirty="0" err="1"/>
              <a:t>PuTTY</a:t>
            </a:r>
            <a:endParaRPr lang="en-US" dirty="0"/>
          </a:p>
        </p:txBody>
      </p:sp>
      <p:sp>
        <p:nvSpPr>
          <p:cNvPr id="10" name="TextBox 9"/>
          <p:cNvSpPr txBox="1"/>
          <p:nvPr/>
        </p:nvSpPr>
        <p:spPr>
          <a:xfrm>
            <a:off x="1703715" y="3618694"/>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6" name="AutoShape 6"/>
          <p:cNvSpPr>
            <a:spLocks noChangeArrowheads="1"/>
          </p:cNvSpPr>
          <p:nvPr/>
        </p:nvSpPr>
        <p:spPr bwMode="auto">
          <a:xfrm>
            <a:off x="1654395" y="3631024"/>
            <a:ext cx="1181484" cy="19691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TextBox 11"/>
          <p:cNvSpPr txBox="1"/>
          <p:nvPr/>
        </p:nvSpPr>
        <p:spPr>
          <a:xfrm>
            <a:off x="1714320" y="3962209"/>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14" name="TextBox 13">
            <a:extLst>
              <a:ext uri="{FF2B5EF4-FFF2-40B4-BE49-F238E27FC236}">
                <a16:creationId xmlns:a16="http://schemas.microsoft.com/office/drawing/2014/main" id="{1653DB3F-96E6-9D45-8C69-00CE10E0D09A}"/>
              </a:ext>
            </a:extLst>
          </p:cNvPr>
          <p:cNvSpPr txBox="1"/>
          <p:nvPr/>
        </p:nvSpPr>
        <p:spPr>
          <a:xfrm>
            <a:off x="1691680" y="2812286"/>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526512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609956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a:t>Cloud computing providers</a:t>
            </a:r>
          </a:p>
        </p:txBody>
      </p:sp>
      <p:sp>
        <p:nvSpPr>
          <p:cNvPr id="5" name="Content Placeholder 2"/>
          <p:cNvSpPr>
            <a:spLocks noGrp="1"/>
          </p:cNvSpPr>
          <p:nvPr>
            <p:ph idx="1"/>
          </p:nvPr>
        </p:nvSpPr>
        <p:spPr>
          <a:xfrm>
            <a:off x="152400" y="1600200"/>
            <a:ext cx="8839200" cy="4724400"/>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Digital ocean</a:t>
            </a:r>
          </a:p>
          <a:p>
            <a:pPr lvl="1"/>
            <a:r>
              <a:rPr lang="en-US" dirty="0">
                <a:hlinkClick r:id="rId4"/>
              </a:rPr>
              <a:t>https://www.digitalocean.com/</a:t>
            </a:r>
            <a:endParaRPr lang="en-US" dirty="0"/>
          </a:p>
          <a:p>
            <a:r>
              <a:rPr lang="en-US" dirty="0"/>
              <a:t>Microsoft Azure</a:t>
            </a:r>
          </a:p>
          <a:p>
            <a:pPr lvl="1"/>
            <a:r>
              <a:rPr lang="en-US" dirty="0">
                <a:hlinkClick r:id="rId5"/>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10489</TotalTime>
  <Words>2560</Words>
  <Application>Microsoft Macintosh PowerPoint</Application>
  <PresentationFormat>On-screen Show (4:3)</PresentationFormat>
  <Paragraphs>264</Paragraphs>
  <Slides>57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ＭＳ Ｐゴシック</vt:lpstr>
      <vt:lpstr>ヒラギノ角ゴ ProN W3</vt:lpstr>
      <vt:lpstr>Arial</vt:lpstr>
      <vt:lpstr>Calibri</vt:lpstr>
      <vt:lpstr>Segoe UI</vt:lpstr>
      <vt:lpstr>Office Theme</vt:lpstr>
      <vt:lpstr>Advanced Sequencing Technologies &amp; Applications</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Key AWS concepts and terminology</vt:lpstr>
      <vt:lpstr>What is a Region?</vt:lpstr>
      <vt:lpstr>What is a Region?</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“Accessing the cloud” page</vt:lpstr>
      <vt:lpstr>Login to AWS console </vt:lpstr>
      <vt:lpstr>Select "EC2" service</vt:lpstr>
      <vt:lpstr>Launch a new Instance</vt:lpstr>
      <vt:lpstr>Choose an AMI – Find the CSHL SEQTEC 2018 AMI in the My AMIs</vt:lpstr>
      <vt:lpstr>Choose “m5.2xlarge” instance type, then "Next: Configure Instance Details".</vt:lpstr>
      <vt:lpstr>Select "Protect against accidental termination", then "Next: Add Storage".</vt:lpstr>
      <vt:lpstr>You should see "snap-xxxxxxx" (32GB) and "snap-xxxxxxx" (250GB) as the two storage volumes selected. Then, "Next: Tag Instance"</vt:lpstr>
      <vt:lpstr>Create a tag like “Name=KelsyCotto”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”cshl_2018_student" and then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Opening a ‘terminal session’ on a Mac</vt:lpstr>
      <vt:lpstr>Add the terminal App to your dock</vt:lpstr>
      <vt:lpstr>Creating a working directory on your Mac called ‘cshl’</vt:lpstr>
      <vt:lpstr>Download .pem file to cshl directory from course wiki</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lpstr>Obtain the course SSH key file</vt:lpstr>
      <vt:lpstr>Logging into your instance (Windows)</vt:lpstr>
      <vt:lpstr>Logging into your instance (Windows)</vt:lpstr>
      <vt:lpstr>Logging into your instance (Windows)</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Cotto, Kelsy</cp:lastModifiedBy>
  <cp:revision>706</cp:revision>
  <cp:lastPrinted>2018-11-09T14:29:24Z</cp:lastPrinted>
  <dcterms:created xsi:type="dcterms:W3CDTF">2011-11-14T19:50:16Z</dcterms:created>
  <dcterms:modified xsi:type="dcterms:W3CDTF">2018-11-09T14:46:53Z</dcterms:modified>
</cp:coreProperties>
</file>